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55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9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69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1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2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766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35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93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4A1A7-B744-41E6-BE03-4F9F9D2D69DA}" type="datetimeFigureOut">
              <a:rPr lang="ru-RU" smtClean="0"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16B9E-6EF7-42C9-B93A-B3B29B755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20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65265"/>
            <a:ext cx="9144000" cy="5769033"/>
          </a:xfrm>
        </p:spPr>
        <p:txBody>
          <a:bodyPr/>
          <a:lstStyle/>
          <a:p>
            <a:pPr marL="342265">
              <a:lnSpc>
                <a:spcPts val="1370"/>
              </a:lnSpc>
            </a:pPr>
            <a:endParaRPr lang="ru-RU" b="1" kern="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265">
              <a:lnSpc>
                <a:spcPct val="100000"/>
              </a:lnSpc>
              <a:spcBef>
                <a:spcPts val="0"/>
              </a:spcBef>
            </a:pPr>
            <a:r>
              <a:rPr lang="ru-RU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СБОРА И ОБРАБОТКИ МАТЕРИАЛОВ</a:t>
            </a:r>
          </a:p>
          <a:p>
            <a:pPr marL="342265">
              <a:lnSpc>
                <a:spcPct val="100000"/>
              </a:lnSpc>
              <a:spcBef>
                <a:spcPts val="0"/>
              </a:spcBef>
            </a:pPr>
            <a:r>
              <a:rPr lang="ru-RU" b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ПИТАНИЮ РЫБ</a:t>
            </a:r>
          </a:p>
          <a:p>
            <a:pPr marL="125730" indent="2159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1.Термины, используемые при характеристике питания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2.Сбор материала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3.Обработка содержимого желудочно-кишечных трактов рыб</a:t>
            </a: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4.Цифровая обработка материалов по питанию рыб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215900"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5.Литературная обработка материалов по питанию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713" y="3449781"/>
            <a:ext cx="5656984" cy="320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0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8393"/>
            <a:ext cx="10515600" cy="55285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Перед извлечением желудочно-кишечного тракта проводят биологический анализ: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каждую рыбу, подлежащую вскрытию, измеряют (определяют всю длину и длину до конца чешуйного покрова –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);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взвешивают (общая масса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масса выпотрошенной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рыбы);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определяют пол и стадию зрелости половых продуктов;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определяют упитанность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жирность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шестибалльной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шкале по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ожиркам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 кишечнике;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берут материал для определения возраста и темпа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11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476675"/>
              </p:ext>
            </p:extLst>
          </p:nvPr>
        </p:nvGraphicFramePr>
        <p:xfrm>
          <a:off x="1097280" y="1623216"/>
          <a:ext cx="10191403" cy="4268388"/>
        </p:xfrm>
        <a:graphic>
          <a:graphicData uri="http://schemas.openxmlformats.org/drawingml/2006/table">
            <a:tbl>
              <a:tblPr firstRow="1" firstCol="1" bandRow="1"/>
              <a:tblGrid>
                <a:gridCol w="526039"/>
                <a:gridCol w="789230"/>
                <a:gridCol w="1216429"/>
                <a:gridCol w="1216429"/>
                <a:gridCol w="1010976"/>
                <a:gridCol w="798282"/>
                <a:gridCol w="1010976"/>
                <a:gridCol w="931328"/>
                <a:gridCol w="1345857"/>
                <a:gridCol w="1345857"/>
              </a:tblGrid>
              <a:tr h="376472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Место вылова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Орудие 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31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Вид рыбы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Длина рыб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Масса рыбы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 и стадия зрелости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Вес гонад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Возраст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Примечание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2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до конца чешуйного покрова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общая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тушки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4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24811" y="878917"/>
            <a:ext cx="66093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 – Образец записи в журнале промеров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7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841433"/>
              </p:ext>
            </p:extLst>
          </p:nvPr>
        </p:nvGraphicFramePr>
        <p:xfrm>
          <a:off x="997526" y="1223992"/>
          <a:ext cx="10457411" cy="3647266"/>
        </p:xfrm>
        <a:graphic>
          <a:graphicData uri="http://schemas.openxmlformats.org/drawingml/2006/table">
            <a:tbl>
              <a:tblPr firstRow="1" firstCol="1" bandRow="1"/>
              <a:tblGrid>
                <a:gridCol w="1331688"/>
                <a:gridCol w="629211"/>
                <a:gridCol w="624902"/>
                <a:gridCol w="1412494"/>
                <a:gridCol w="1412494"/>
                <a:gridCol w="845773"/>
                <a:gridCol w="971830"/>
                <a:gridCol w="1229332"/>
                <a:gridCol w="971830"/>
                <a:gridCol w="1027857"/>
              </a:tblGrid>
              <a:tr h="3098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№ рыбы в ихтиологическом журнале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Длина рыбы,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Масса рыбы,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Длина пищеварительного тракта, см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Масса пищеварительного тракта,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Масс пищевого комка, 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Степень наполнения желудка, в баллах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Степень 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переваренности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пищи, баллы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Общий индекс наполнения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(И.Н.)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Общий индекс потребления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(И.П.)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25846" y="579659"/>
            <a:ext cx="52410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 – Карточка по питанию рыб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Сбор материала по питанию рыб на разных возрастных стадиях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рекомендуется проводить в следующие сроки: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сеголетки карповых, окуневых, лососевых, корюшковых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щуковых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собираются в конце весны, в середине лета и осенью; сеголетки осетровых собираются в северных реках в июле-августе, в южных – в июне-июле;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годовики пресноводных и полупроходных рыб, за исключением осетровых и тресковых, собираются во второй половине июня, в середине мая (в средней полосе) и в конце апреля (на юге); годовики осетровых – с мая по сентябрь, годовики тресковых – с января по март;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материал по двух- и трехлеткам осетровых, лососевых, большинства карповых, окуневых,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щуковых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сомовых и тресковых собирается летом и осенью, а для изучения сезонного хода питания – еще зимой и весной.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3830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Сбор материала по питанию рыб на разных горизонтах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осуществляется с помощью дрифтерных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сетей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установленных на разных горизонтах. Для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бентосоядных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рыб ставят донный ярус. С каждого горизонта берут 20-25 кишечников каждой размерной группы.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Сбор материала по питанию рыб для нужд разведки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у 30-50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зкз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рыб определяется степень наполнения кишечника по пятибалльной – системе Лебедева; отдельно отмечается степень наполнения желудка и кишечника, у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безжелудочных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рыб – степень наполнения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III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отделов кишечных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трактов.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Сбор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материала по суточным изменениям питания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осуществляется на одной станции в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течение 28-32 ч через равные промежутки времени – 2-3-4 ч, чтобы время последней пробы заходило за время взятия первой пробы. Каждая проба состоит из 20-25 кишечников от примерно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равноразмерных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рыб.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2303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Отмоченный желудочно-кишечный тракт перед вскрытием: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очищают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от обрывков внутренностей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ожирков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измеряют его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длину,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избегая его излишнего растяжения;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визуально определяют и записывают степень наполнения пищей отдельных разделов пищеварительного тракта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пятибалльной шкале Лебедева: 0 – пусто, 1 – единично, 2 – малое наполнение, 3 – среднее наполнение, 4 – много, 5 – масса, растянутый кишечник; записывается результат трехзначным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числом;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разрезают на три указанных выше отдела и извлекают из них пинцетом или скальпелем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содержимое;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подсушивают содержимое каждого отдела отдельно на фильтровальной бумаге и взвешивают в зависимости от количества на соответствующих весах;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по возможности визуально определяется доля слизи;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после взвешивания содержимое каждого отдела просматривается под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бинокуляром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а если нужно – и под микроскопом: на глаз определяют цвет пищевого комка и степень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переваренности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пищи в разных отделах по пятибалльной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шкале.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34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554519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При наличии большого количества содержимого просматривают часть кома: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а) берется навеска с последующим пересчетом на весь ком;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б) применяется объемный метод – содержимое размешивают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воде, пипеткой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берется часть взвеси и просматривается в чашке Петри,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пересчет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ведется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весь пищевой ком.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502" y="2470957"/>
            <a:ext cx="7482996" cy="370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8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8022"/>
            <a:ext cx="10515600" cy="537894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Методика обработки содержимого желудочно-кишечных трактов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отличается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для рыб с разным характером питания.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изучении питания хищных рыб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исследуется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содержимое желудка, а у жерехов и чехони – кишечника. Хищные рыбы заглатывают жертву целиком, и в зависимости от времени пребывания жертвы в желудке ее сохранность бывает различной.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Хорошо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сохранившихся рыб-жертв определяют до вида, измеряют длину, массу и делают соответствующие записи в карточках. Все группы пищевых организмов, обнаруженные в пищеварительном тракте рыб, должны быть даны в процентах по массе.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2437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4771"/>
            <a:ext cx="10515600" cy="541219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При изучении питания растительноядных рыб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различают рыб, питающихся высшей водной растительностью, и рыб, питающихся низшими водорослями.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Поскольку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сильно переваренных остатков высшей водной растительности затруднительно, обязательно должны быть данные по видовому составу растительности в исследуемом водоеме. Рассмотрение пищевого комка (по отделам кишечника) производится под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бинокуляром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в чашках Петри, просчитываются организмы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зоопланктона.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Визуально или путем прямого взвешивания, или путем вычета массы зоопланктона определяется доля высшей водной растительности в навеске, затем во всем пищевом комке. Далее вычисляются соответствующие индексы и показатели в зависимости от целей исследований.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 рыб, питающихся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низшими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водорослями исследование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содержимого пищеварительного тракта проводится объемным методом.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939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31273"/>
            <a:ext cx="10515600" cy="534569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Вычисляют объем водорослей, приравнивая их к соответствующим геометрическим фигурам, по формулам 7-12: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Конус (к)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к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×0,26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7)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Шар (ш)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ш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3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×0,25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8)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Эллипс (э)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э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×0,52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9)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Цилиндр (ц)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V</a:t>
            </a:r>
            <a:r>
              <a:rPr lang="ru-RU" sz="2400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ц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×0,72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10)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Pediastrum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V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4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×3,9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11)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род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Phacus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V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d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×3,9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12)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80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5545196"/>
          </a:xfrm>
        </p:spPr>
        <p:txBody>
          <a:bodyPr/>
          <a:lstStyle/>
          <a:p>
            <a:pPr marL="12573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исследования питания рыб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293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сбора материала;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8293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 содержимого желудочно-кишечных трактов рыб; </a:t>
            </a:r>
            <a:endParaRPr lang="ru-RU" sz="240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293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u="none" strike="noStrike" dirty="0" err="1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цифровой</a:t>
            </a:r>
            <a:r>
              <a:rPr lang="en-US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обработки</a:t>
            </a:r>
            <a:r>
              <a:rPr lang="en-US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полученных</a:t>
            </a:r>
            <a:r>
              <a:rPr lang="en-US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none" strike="noStrike" dirty="0" err="1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материалов</a:t>
            </a:r>
            <a:r>
              <a:rPr lang="en-US" u="none" strike="noStrike" dirty="0" smtClean="0"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400" dirty="0" smtClean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293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литературной обработки и трактовки различных наблюдений, сделанных во время исследований.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098" y="3284031"/>
            <a:ext cx="4771505" cy="357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59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4771"/>
                <a:ext cx="10515600" cy="541219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Затем пересчитывают количество на весь пищевой комок по формулам 13 и 14: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для камеры </a:t>
                </a:r>
                <a:r>
                  <a:rPr lang="ru-RU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Ножотта</a:t>
                </a:r>
                <a:r>
                  <a:rPr lang="ru-RU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•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•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(13)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количество водорослей в камере;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объем разведения пищевого комка;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коэффициент, величина которого зависит от числа просмотренных дорожек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камеры: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 просмотре 5 дорожек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=160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8 дорожек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=100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10 дорожек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80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20 дорожек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40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40 дорожек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20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для камеры Горяева: 		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∗ 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0,9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(14)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число водорослей в камере;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объем разведения пищевого комка; 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0,9 –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объем камеры.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Для определения массы водорослей используют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формулу: 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µ</m:t>
                        </m:r>
                        <m:r>
                          <a:rPr lang="ru-RU" i="1" baseline="30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lang="ru-RU" i="1" baseline="30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∗</m:t>
                        </m:r>
                        <m:r>
                          <a:rPr lang="ru-RU" i="1" baseline="30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1000000000</m:t>
                        </m:r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(15)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В – масса водорослей в пищевом комке; </a:t>
                </a: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– число водорослей в пищевом комке; µ</a:t>
                </a:r>
                <a:r>
                  <a:rPr lang="ru-RU" i="1" baseline="30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3</a:t>
                </a:r>
                <a:r>
                  <a:rPr lang="ru-RU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объем водорослей.</a:t>
                </a: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4771"/>
                <a:ext cx="10515600" cy="5412192"/>
              </a:xfrm>
              <a:blipFill rotWithShape="0">
                <a:blip r:embed="rId2"/>
                <a:stretch>
                  <a:fillRect t="-5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647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1891"/>
            <a:ext cx="10515600" cy="55950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Количественные методы: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частоты встречаемости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отдельных компонентов в пище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прост и наименее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распространен;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ru-RU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счетный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самостоятельно применяется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редко, недостатки: 1.дает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неправильное представление о роли отдельных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компонентов;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нельзя просчитать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детрит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обрывки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растений;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- объемный метод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включает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определение объема всего пищевого комка, а значение отдельных компонентов в пище выражают или в процентах частоты встречаемости или в процентах по числу экземпляров;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весовой метод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наиболее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точен, 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чистом виде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применяется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редко, так как прямое взвешивание отдельных компонентов пищи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затруднительно. Метод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комбинируют с объемным или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плоскостным;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 восстановленных весов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просчитываются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все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особи,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по размерам или возрастам каждого пищевого компонента и восстанавливается их живая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масса.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Восстановленные массы всех пищевых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компонентов складываются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и от суммы вычисляется процентное содержание каждого компонента по живой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массе.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750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цифровой обработки материала представляются в графиках разной формы.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Рис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Изменение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состава пищи молоди щуки в связи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ростом: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ветвистоусые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раки; 2 – веслоногие раки; 3 – личинки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хирономид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4 личинки прочих насекомых; 5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рыбы.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477" y="2827378"/>
            <a:ext cx="4241868" cy="286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73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Рис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Изменение состава пищи молоди щуки в связи с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ростом: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1 –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ветвистоусые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раки; 2 – веслоногие раки; 3 – личинки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хирономид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; 4 – личинки прочих насекомых; 5 –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рыбы.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802" y="2147889"/>
            <a:ext cx="4958126" cy="42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33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98516"/>
            <a:ext cx="10515600" cy="5578447"/>
          </a:xfrm>
        </p:spPr>
        <p:txBody>
          <a:bodyPr/>
          <a:lstStyle/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Хищные рыбы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питаются в основном рыбой и в меньшей степени другой пищей (окуни, лососи, треска, щука, сом и др.). </a:t>
            </a:r>
            <a:endParaRPr lang="ru-RU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Мирные рыбы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условно подразделяются на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бентофагов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планктофагов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растительноядных.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13" y="2420358"/>
            <a:ext cx="6799810" cy="40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64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15142"/>
            <a:ext cx="10515600" cy="5561821"/>
          </a:xfrm>
        </p:spPr>
        <p:txBody>
          <a:bodyPr>
            <a:normAutofit/>
          </a:bodyPr>
          <a:lstStyle/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Ши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спектра питания (ШСП)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дает представление о разнообразии потребляемой пищи. Определяется количеством родов или видов организмов в пищевом комке рыб. </a:t>
            </a:r>
          </a:p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Частота встречаемости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определяется числом пищеварительных трактов, содержащих соответствующий компонент пищи, выражается в процентах от общего числа исследуемых трактов. </a:t>
            </a:r>
          </a:p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Индекс избирания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пищи определяется по формуле А.А. Шорыгина (1): </a:t>
            </a:r>
          </a:p>
          <a:p>
            <a:pPr marL="12573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(1)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где </a:t>
            </a:r>
            <a:r>
              <a:rPr lang="en-US" sz="24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en-US" sz="2400" i="1" baseline="-25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процентное значение организмов в пище; </a:t>
            </a:r>
            <a:r>
              <a:rPr lang="en-US" sz="24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en-US" sz="2400" i="1" baseline="-25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процент этого же организма (или группы) в природном сообществе (планктон, бентос, нектон).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582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5265"/>
            <a:ext cx="10515600" cy="56116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i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питания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характеризуется наполнением пищеварительного тракта. Визуально определяется степень его наполнения по пятибалльной шкале: 0 – пусто, 1 – единично, 2 – малое наполнение, 3 – среднее наполнение, 4 – много пищи (пищеварительный тракт полный), 5 – масса (пищеварительный тракт растянут).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Количественным выражением интенсивности питания, или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накормленности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являются общий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индекс наполнения (И.Н.)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отношение массы всего пищевого комка к массе рыбы – и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частный индекс наполнения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отношение массы одного компонента пищи к массе рыбы (Ч.И.Н.).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151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31767"/>
            <a:ext cx="10515600" cy="5545196"/>
          </a:xfrm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Индекс потребления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отношение суммы реконструированных масс организмов, составляющих пищевой комок, к массе тела рыб.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Интенсивность питания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можно выразить также процентом рыб, питающихся в момент наблюдения.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Рацион, или скорость питания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количество пищи, потребляемое рыбой за единицу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времени.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Обычно суточный рацион вычисляют на основе индексов наполнения кишечников и скорости переваривания пищи при той или иной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температуре: Д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=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А(24/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), (2)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где Д – суточное потребление пищи, %; А – средний индекс наполнения кишечника, %;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– скорость переваривания пищи определяет по наибольшим спадам в питании, для чего наблюдают за суточным ходом питания.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07866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1273" y="631767"/>
                <a:ext cx="10522527" cy="52868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Удельный рацион, или интенсивность питания особи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рацион рыбы, отнесенный к единице массы ее тела.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Пищевые потребности рыб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определяются количеством энергии, затраченной организмом на жизненные функции и на оптимальный рост.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Обеспеченность рыб пищей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представляет собой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отношение: </a:t>
                </a:r>
                <a:r>
                  <a:rPr lang="ru-RU" sz="24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</a:t>
                </a:r>
                <a:r>
                  <a:rPr lang="ru-RU" sz="2400" baseline="-25000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об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Ср</m:t>
                        </m:r>
                      </m:num>
                      <m:den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Сп</m:t>
                        </m:r>
                      </m:den>
                    </m:f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* 100, (3)</a:t>
                </a:r>
                <a:endParaRPr lang="ru-RU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где </a:t>
                </a: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</a:t>
                </a:r>
                <a:r>
                  <a:rPr lang="ru-RU" sz="24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об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степень обеспеченности рыб пищей; С</a:t>
                </a:r>
                <a:r>
                  <a:rPr lang="ru-RU" sz="24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реальный рацион; </a:t>
                </a:r>
                <a:r>
                  <a:rPr lang="ru-RU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С</a:t>
                </a:r>
                <a:r>
                  <a:rPr lang="ru-RU" sz="2400" baseline="-2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п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– потребный рацион. </a:t>
                </a:r>
                <a:endParaRPr lang="ru-RU" sz="2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24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Эффективность использования кормовой базы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рыбами (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 представляет собой отношение весового прироста рыб (Р) популяции к величине потребленной популяцией пищи (С) в единицу времени (4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): </a:t>
                </a:r>
                <a:r>
                  <a:rPr lang="en-US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α</a:t>
                </a:r>
                <a:r>
                  <a:rPr lang="ru-RU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Р</m:t>
                        </m:r>
                      </m:num>
                      <m:den>
                        <m:r>
                          <a:rPr lang="ru-RU" sz="240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С</m:t>
                        </m:r>
                      </m:den>
                    </m:f>
                  </m:oMath>
                </a14:m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* 100, (4)</a:t>
                </a:r>
                <a:endParaRPr lang="ru-RU" sz="2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1273" y="631767"/>
                <a:ext cx="10522527" cy="5286895"/>
              </a:xfrm>
              <a:blipFill rotWithShape="0">
                <a:blip r:embed="rId2"/>
                <a:stretch>
                  <a:fillRect l="-579" t="-231" r="-11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931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548640"/>
                <a:ext cx="10515600" cy="5628323"/>
              </a:xfrm>
            </p:spPr>
            <p:txBody>
              <a:bodyPr>
                <a:normAutofit fontScale="25000" lnSpcReduction="20000"/>
              </a:bodyPr>
              <a:lstStyle/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Интенсивность </a:t>
                </a:r>
                <a:r>
                  <a:rPr lang="ru-RU" sz="8800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выедания</a:t>
                </a:r>
                <a:r>
                  <a:rPr lang="ru-RU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кормовых организмов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популяциями рыб в водоеме 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определяется: </a:t>
                </a:r>
                <a:r>
                  <a:rPr lang="en-US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8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С</m:t>
                        </m:r>
                      </m:num>
                      <m:den>
                        <m:r>
                          <a:rPr lang="ru-RU" sz="8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Р</m:t>
                        </m:r>
                      </m:den>
                    </m:f>
                  </m:oMath>
                </a14:m>
                <a:r>
                  <a:rPr lang="en-US" sz="8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(5)</a:t>
                </a:r>
                <a:endParaRPr lang="ru-RU" sz="8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С – рацион популяции рыб; Р – продукция кормовых организмов.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Кормовой коэффициент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показывает 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сколько килограммов данного корма должно быть съедено рыбой для получения 1 кг прироста массы за известный 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период.</a:t>
                </a:r>
                <a:endParaRPr lang="ru-RU" sz="8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Пищевая конкуренция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возникает при питании различных видов рыб одними и теми же пищевыми организмами, характеризуется </a:t>
                </a:r>
                <a:r>
                  <a:rPr lang="ru-RU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индексом пищевого </a:t>
                </a:r>
                <a:r>
                  <a:rPr lang="ru-RU" sz="8800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сходства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представляющего 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собой сумму наименьших величин из спектра питания сравниваемых рыб (в 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%).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Напряженность пищевых </a:t>
                </a:r>
                <a:r>
                  <a:rPr lang="ru-RU" sz="8800" i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отношений </a:t>
                </a:r>
                <a:r>
                  <a:rPr lang="ru-RU" sz="8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вычисляется : </a:t>
                </a:r>
                <a:endParaRPr lang="ru-RU" sz="8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100∗(</m:t>
                        </m:r>
                        <m: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1+</m:t>
                        </m:r>
                        <m: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  <m:r>
                          <a:rPr lang="ru-RU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2)</m:t>
                        </m:r>
                      </m:num>
                      <m:den>
                        <m:r>
                          <a:rPr lang="en-US" sz="8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8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* dg, (6)</a:t>
                </a:r>
                <a:endParaRPr lang="ru-RU" sz="8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е – напряженность пищевых отношений к какой-либо группе организмов, потребляемых обоими видами рыб; а</a:t>
                </a:r>
                <a:r>
                  <a:rPr lang="ru-RU" sz="8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 а</a:t>
                </a:r>
                <a:r>
                  <a:rPr lang="ru-RU" sz="88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размер суточного потребления группы организмов обоими видами рыб; </a:t>
                </a:r>
                <a:r>
                  <a:rPr lang="en-US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биомасса данных пищевых организмов в водоеме; </a:t>
                </a:r>
                <a:r>
                  <a:rPr lang="en-US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индекс пищевого сходства группы организмов; </a:t>
                </a:r>
                <a:r>
                  <a:rPr lang="en-US" sz="88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ru-RU" sz="8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поправка на положение пастбищ. </a:t>
                </a: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48640"/>
                <a:ext cx="10515600" cy="5628323"/>
              </a:xfrm>
              <a:blipFill rotWithShape="0">
                <a:blip r:embed="rId2"/>
                <a:stretch>
                  <a:fillRect l="-522" t="-758" r="-1275" b="-45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03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98269"/>
            <a:ext cx="10515600" cy="5478694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Существует два метода сбора и обработки материала по питанию: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метод индивидуального сбора и обработки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желудочнокишечных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трактов, когда каждая рыба анализируется отдельно;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- метод группового сбора и обработки, когда кишечники собираются от группы рыб и содержимое их обрабатывается как нечто единое.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3324" y="3320722"/>
            <a:ext cx="6497781" cy="338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41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1596</Words>
  <Application>Microsoft Office PowerPoint</Application>
  <PresentationFormat>Широкоэкранный</PresentationFormat>
  <Paragraphs>158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13</cp:revision>
  <dcterms:created xsi:type="dcterms:W3CDTF">2023-04-25T08:35:28Z</dcterms:created>
  <dcterms:modified xsi:type="dcterms:W3CDTF">2023-04-26T09:58:05Z</dcterms:modified>
</cp:coreProperties>
</file>